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>
      <p:cViewPr>
        <p:scale>
          <a:sx n="100" d="100"/>
          <a:sy n="100" d="100"/>
        </p:scale>
        <p:origin x="936" y="-26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11/30-12/04/2020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/>
                  <a:t>Persistence </a:t>
                </a:r>
                <a:r>
                  <a:rPr lang="en-US" dirty="0"/>
                  <a:t>• Central Idea • </a:t>
                </a:r>
                <a:r>
                  <a:rPr lang="en-US" dirty="0" smtClean="0"/>
                  <a:t>Grit </a:t>
                </a:r>
                <a:r>
                  <a:rPr lang="en-US" dirty="0"/>
                  <a:t>• </a:t>
                </a:r>
                <a:r>
                  <a:rPr lang="en-US" dirty="0" smtClean="0"/>
                  <a:t>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ELASEGR13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ELASEGR15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ELASEGR16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ELASEGW2 a-f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D Elementary"/>
              </a:rPr>
              <a:t>Dawn Bland </a:t>
            </a:r>
            <a:r>
              <a:rPr lang="en-US" dirty="0">
                <a:latin typeface="LD Elementary"/>
              </a:rPr>
              <a:t> </a:t>
            </a:r>
            <a:r>
              <a:rPr lang="en-US" dirty="0" smtClean="0">
                <a:latin typeface="LD Elementary"/>
              </a:rPr>
              <a:t> </a:t>
            </a:r>
          </a:p>
          <a:p>
            <a:pPr algn="ctr"/>
            <a:r>
              <a:rPr lang="en-US" dirty="0" smtClean="0">
                <a:latin typeface="LD Elementary"/>
              </a:rPr>
              <a:t>ELA</a:t>
            </a:r>
            <a:endParaRPr lang="en-US" dirty="0">
              <a:latin typeface="LD Elementary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701305"/>
              </p:ext>
            </p:extLst>
          </p:nvPr>
        </p:nvGraphicFramePr>
        <p:xfrm>
          <a:off x="-1143000" y="5358635"/>
          <a:ext cx="8001001" cy="403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Opening</a:t>
                      </a:r>
                    </a:p>
                    <a:p>
                      <a:pPr algn="ctr"/>
                      <a:r>
                        <a:rPr lang="en-US" sz="900" dirty="0" smtClean="0"/>
                        <a:t>Vocabulary</a:t>
                      </a:r>
                      <a:r>
                        <a:rPr lang="en-US" sz="900" baseline="0" dirty="0" smtClean="0"/>
                        <a:t> Review Unit 2A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Personal Narrative/ Character and Theme</a:t>
                      </a:r>
                    </a:p>
                    <a:p>
                      <a:r>
                        <a:rPr lang="en-US" sz="900" baseline="0" dirty="0" smtClean="0"/>
                        <a:t>Unit 2B Vocabulary Quiz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Published copy of Personal Narrative based on your favorite Summer Vacation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Exit ticket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Review Unit 2B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 </a:t>
                      </a:r>
                      <a:endParaRPr kumimoji="0" 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 to Informative Writing and Informative reading</a:t>
                      </a:r>
                    </a:p>
                    <a:p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II “What Makes Someone Effective or Successful?”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Discussion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Wizer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 assignment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Review Unit 2B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 to Informative Writing and Informative 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II “What Makes Someone Effective or Successful?”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Discussion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Wizer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 assignment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</a:t>
                      </a:r>
                      <a:r>
                        <a:rPr lang="en-US" sz="1000" baseline="0" dirty="0" smtClean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Hall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Informative Writing /Informational Text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II “What Makes Someone Effective or Successful?”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ELAGSE6RI3: </a:t>
            </a:r>
            <a:r>
              <a:rPr lang="en-US" dirty="0"/>
              <a:t>I can analyze in detail how events or ideas are </a:t>
            </a:r>
            <a:r>
              <a:rPr lang="en-US" dirty="0" smtClean="0"/>
              <a:t>introduced</a:t>
            </a:r>
          </a:p>
          <a:p>
            <a:r>
              <a:rPr lang="en-US" b="1" dirty="0" smtClean="0"/>
              <a:t>ELAGSE6RI5:</a:t>
            </a:r>
            <a:r>
              <a:rPr lang="en-US" dirty="0"/>
              <a:t>I can analyze how a sentence, paragraph, chapter, or section contributes to the development of the ideas.</a:t>
            </a:r>
            <a:r>
              <a:rPr lang="en-US" b="1" dirty="0"/>
              <a:t> </a:t>
            </a:r>
          </a:p>
          <a:p>
            <a:r>
              <a:rPr lang="en-US" b="1" dirty="0" smtClean="0"/>
              <a:t>ELAGSE6RI6:</a:t>
            </a:r>
            <a:r>
              <a:rPr lang="en-US" dirty="0"/>
              <a:t>I can determine an author's point of view; I can summarize.</a:t>
            </a:r>
            <a:endParaRPr lang="en-US" b="1" dirty="0" smtClean="0"/>
          </a:p>
          <a:p>
            <a:r>
              <a:rPr lang="en-US" b="1" dirty="0" smtClean="0"/>
              <a:t>ELAGSE6W2 a-f: </a:t>
            </a:r>
            <a:r>
              <a:rPr lang="en-US" dirty="0" smtClean="0"/>
              <a:t>I </a:t>
            </a:r>
            <a:r>
              <a:rPr lang="en-US" dirty="0"/>
              <a:t>can write an informative essay.</a:t>
            </a:r>
            <a:endParaRPr lang="en-US" b="1" dirty="0" smtClean="0"/>
          </a:p>
          <a:p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 smtClean="0"/>
                <a:t>Students </a:t>
              </a:r>
              <a:r>
                <a:rPr lang="en-US" sz="1200" dirty="0"/>
                <a:t>will respond to the hook image using the “I see, I think, I wonder” recording sheet. 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 smtClean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 smtClean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 smtClean="0"/>
                <a:t>. </a:t>
              </a:r>
              <a:r>
                <a:rPr lang="en-US" sz="1200" dirty="0"/>
                <a:t>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Europe 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D Elementary"/>
              </a:rPr>
              <a:t>Dawn Bland </a:t>
            </a:r>
            <a:r>
              <a:rPr lang="en-US" dirty="0">
                <a:latin typeface="LD Elementary"/>
              </a:rPr>
              <a:t> </a:t>
            </a:r>
            <a:r>
              <a:rPr lang="en-US" dirty="0" smtClean="0">
                <a:latin typeface="LD Elementary"/>
              </a:rPr>
              <a:t> </a:t>
            </a:r>
          </a:p>
          <a:p>
            <a:pPr algn="ctr"/>
            <a:r>
              <a:rPr lang="en-US" dirty="0" smtClean="0">
                <a:latin typeface="LD Elementary"/>
              </a:rPr>
              <a:t>Social Studies</a:t>
            </a:r>
            <a:endParaRPr lang="en-US" dirty="0">
              <a:latin typeface="LD Elementary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844398"/>
              </p:ext>
            </p:extLst>
          </p:nvPr>
        </p:nvGraphicFramePr>
        <p:xfrm>
          <a:off x="-457200" y="5726602"/>
          <a:ext cx="8153401" cy="3435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Conflict and Change in Europe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Conflict</a:t>
                      </a:r>
                      <a:r>
                        <a:rPr lang="en-US" sz="1000" baseline="0" dirty="0" smtClean="0"/>
                        <a:t> and Change in Europe </a:t>
                      </a:r>
                      <a:r>
                        <a:rPr lang="en-US" sz="1000" dirty="0" smtClean="0"/>
                        <a:t>Cloze </a:t>
                      </a:r>
                      <a:r>
                        <a:rPr lang="en-US" sz="1000" dirty="0" smtClean="0"/>
                        <a:t>Notes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Exit ticket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Conflict and Change in Europe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Conflict and Change</a:t>
                      </a:r>
                      <a:r>
                        <a:rPr lang="en-US" sz="900" baseline="0" dirty="0" smtClean="0"/>
                        <a:t> in Europe </a:t>
                      </a:r>
                      <a:r>
                        <a:rPr lang="en-US" sz="900" dirty="0" smtClean="0"/>
                        <a:t>Cloze </a:t>
                      </a:r>
                      <a:r>
                        <a:rPr lang="en-US" sz="900" dirty="0" smtClean="0"/>
                        <a:t>Notes</a:t>
                      </a:r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Conflict and Change in </a:t>
                      </a:r>
                      <a:r>
                        <a:rPr lang="en-US" sz="900" baseline="0" dirty="0" smtClean="0"/>
                        <a:t>Europe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Conflict and Change in Europe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Cloze </a:t>
                      </a:r>
                      <a:r>
                        <a:rPr lang="en-US" sz="1000" dirty="0" smtClean="0"/>
                        <a:t>Notes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“I</a:t>
                      </a:r>
                      <a:r>
                        <a:rPr lang="en-US" sz="900" baseline="0" dirty="0" smtClean="0"/>
                        <a:t> think, I see, I wonder”</a:t>
                      </a:r>
                      <a:endParaRPr lang="en-US" sz="9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Conflict and Change in Europe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Conflict and Change in Europe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dirty="0" smtClean="0"/>
                        <a:t>Cloze </a:t>
                      </a:r>
                      <a:r>
                        <a:rPr lang="en-US" sz="900" dirty="0" smtClean="0"/>
                        <a:t>Notes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N/A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11/30-12/04/2020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/>
              <a:t>SS6H3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b="1" dirty="0" smtClean="0"/>
              <a:t>SS6G7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b="1" dirty="0" smtClean="0"/>
              <a:t>SS6CG3</a:t>
            </a:r>
          </a:p>
          <a:p>
            <a:r>
              <a:rPr lang="en-US" sz="1600" b="1" dirty="0" smtClean="0"/>
              <a:t>SS6E7,8,9</a:t>
            </a:r>
            <a:endParaRPr lang="en-US" sz="1600" b="1" dirty="0"/>
          </a:p>
          <a:p>
            <a:endParaRPr lang="en-US" sz="1600" b="1" dirty="0" smtClean="0"/>
          </a:p>
          <a:p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 WWI developments: Rise of Nazism, German Reunification, Collapse of Soviet Union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0A18FF-F83B-4E90-906E-59F0E077D693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4fe98146-5e1e-4168-b55d-b67a3818c9fb"/>
    <ds:schemaRef ds:uri="d90ca092-4bec-4e23-aa5f-15e295414dbc"/>
  </ds:schemaRefs>
</ds:datastoreItem>
</file>

<file path=customXml/itemProps3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21132</TotalTime>
  <Words>489</Words>
  <Application>Microsoft Office PowerPoint</Application>
  <PresentationFormat>On-screen Show (4:3)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LD Elementary</vt:lpstr>
      <vt:lpstr>Pineapple Delight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80</cp:revision>
  <dcterms:created xsi:type="dcterms:W3CDTF">2014-03-30T01:45:15Z</dcterms:created>
  <dcterms:modified xsi:type="dcterms:W3CDTF">2020-11-29T20:49:36Z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