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8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>
      <p:cViewPr>
        <p:scale>
          <a:sx n="100" d="100"/>
          <a:sy n="100" d="100"/>
        </p:scale>
        <p:origin x="936" y="-26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11/29/2020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11/29/2020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11/29/2020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35A5B-7E91-4EE0-BEA1-D09E15CD0F30}" type="datetimeFigureOut">
              <a:rPr lang="en-US" smtClean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Grp="1"/>
          </p:cNvGrpSpPr>
          <p:nvPr/>
        </p:nvGrpSpPr>
        <p:grpSpPr bwMode="auto">
          <a:xfrm>
            <a:off x="-2514605" y="-919733"/>
            <a:ext cx="13074901" cy="9607705"/>
            <a:chOff x="106664757" y="105011863"/>
            <a:chExt cx="7417727" cy="1001965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 rot="225489">
              <a:off x="110373305" y="106119702"/>
              <a:ext cx="3300607" cy="457201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11/30-12/04/2020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 rot="228324">
              <a:off x="107822041" y="105156201"/>
              <a:ext cx="4806539" cy="119778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Week at a Glance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 rot="216648">
              <a:off x="109281884" y="105011863"/>
              <a:ext cx="4800600" cy="1074420"/>
            </a:xfrm>
            <a:prstGeom prst="rect">
              <a:avLst/>
            </a:prstGeom>
            <a:noFill/>
            <a:ln w="9525" algn="in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106664760" y="111213900"/>
              <a:ext cx="7040879" cy="3817620"/>
            </a:xfrm>
            <a:prstGeom prst="flowChartAlternateProcess">
              <a:avLst/>
            </a:prstGeom>
            <a:solidFill>
              <a:schemeClr val="tx1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10101372" y="108032959"/>
              <a:ext cx="3451858" cy="3009901"/>
              <a:chOff x="110101372" y="106827970"/>
              <a:chExt cx="3451858" cy="3009901"/>
            </a:xfrm>
          </p:grpSpPr>
          <p:sp>
            <p:nvSpPr>
              <p:cNvPr id="18" name="Oval 10"/>
              <p:cNvSpPr>
                <a:spLocks noChangeArrowheads="1" noChangeShapeType="1"/>
              </p:cNvSpPr>
              <p:nvPr/>
            </p:nvSpPr>
            <p:spPr bwMode="auto">
              <a:xfrm>
                <a:off x="110154867" y="106957521"/>
                <a:ext cx="1323976" cy="1323976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Oval 11"/>
              <p:cNvSpPr>
                <a:spLocks noChangeArrowheads="1" noChangeShapeType="1"/>
              </p:cNvSpPr>
              <p:nvPr/>
            </p:nvSpPr>
            <p:spPr bwMode="auto">
              <a:xfrm>
                <a:off x="110489992" y="109617367"/>
                <a:ext cx="220504" cy="220504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Oval 12"/>
              <p:cNvSpPr>
                <a:spLocks noChangeArrowheads="1" noChangeShapeType="1"/>
              </p:cNvSpPr>
              <p:nvPr/>
            </p:nvSpPr>
            <p:spPr bwMode="auto">
              <a:xfrm>
                <a:off x="111267232" y="107103721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Oval 13"/>
              <p:cNvSpPr>
                <a:spLocks noChangeArrowheads="1" noChangeShapeType="1"/>
              </p:cNvSpPr>
              <p:nvPr/>
            </p:nvSpPr>
            <p:spPr bwMode="auto">
              <a:xfrm>
                <a:off x="111324380" y="107217066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Oval 14"/>
              <p:cNvSpPr>
                <a:spLocks noChangeArrowheads="1" noChangeShapeType="1"/>
              </p:cNvSpPr>
              <p:nvPr/>
            </p:nvSpPr>
            <p:spPr bwMode="auto">
              <a:xfrm>
                <a:off x="110943382" y="108866319"/>
                <a:ext cx="895350" cy="895352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Oval 15"/>
              <p:cNvSpPr>
                <a:spLocks noChangeArrowheads="1" noChangeShapeType="1"/>
              </p:cNvSpPr>
              <p:nvPr/>
            </p:nvSpPr>
            <p:spPr bwMode="auto">
              <a:xfrm>
                <a:off x="110101372" y="106827970"/>
                <a:ext cx="1323976" cy="1323975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106664760" y="106527599"/>
              <a:ext cx="3806190" cy="2185599"/>
            </a:xfrm>
            <a:prstGeom prst="rect">
              <a:avLst/>
            </a:prstGeom>
            <a:noFill/>
            <a:ln w="22225" algn="in">
              <a:solidFill>
                <a:schemeClr val="tx1"/>
              </a:solidFill>
              <a:prstDash val="lgDashDot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AVID/S</a:t>
              </a:r>
              <a:r>
                <a:rPr lang="en-US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TEM Components used? 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LD Elementary" pitchFamily="2" charset="0"/>
                  <a:cs typeface="Arial" pitchFamily="34" charset="0"/>
                </a:rPr>
                <a:t>W: Writing Process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LD Elementary" pitchFamily="2" charset="0"/>
                  <a:cs typeface="Arial" pitchFamily="34" charset="0"/>
                </a:rPr>
                <a:t>I:Questioning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C:Class Discussion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LD Elementary" pitchFamily="2" charset="0"/>
                  <a:cs typeface="Arial" pitchFamily="34" charset="0"/>
                </a:rPr>
                <a:t>O: Graphic Organizers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R:</a:t>
              </a:r>
              <a:r>
                <a:rPr kumimoji="0" lang="en-US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 Note-taking/ Vocabulary Building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106664757" y="108687613"/>
              <a:ext cx="2434593" cy="2609853"/>
              <a:chOff x="106664757" y="108964022"/>
              <a:chExt cx="2434593" cy="2457450"/>
            </a:xfrm>
          </p:grpSpPr>
          <p:sp>
            <p:nvSpPr>
              <p:cNvPr id="16" name="AutoShape 19"/>
              <p:cNvSpPr>
                <a:spLocks noChangeArrowheads="1"/>
              </p:cNvSpPr>
              <p:nvPr/>
            </p:nvSpPr>
            <p:spPr bwMode="auto">
              <a:xfrm>
                <a:off x="106664760" y="108964022"/>
                <a:ext cx="2434590" cy="2457450"/>
              </a:xfrm>
              <a:prstGeom prst="flowChartAlternateProcess">
                <a:avLst/>
              </a:prstGeom>
              <a:solidFill>
                <a:srgbClr val="FFFF00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Text Box 20"/>
              <p:cNvSpPr txBox="1">
                <a:spLocks noChangeArrowheads="1"/>
              </p:cNvSpPr>
              <p:nvPr/>
            </p:nvSpPr>
            <p:spPr bwMode="auto">
              <a:xfrm>
                <a:off x="106664757" y="108998721"/>
                <a:ext cx="2434593" cy="241823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LD Elementary" pitchFamily="2" charset="0"/>
                    <a:cs typeface="Arial" pitchFamily="34" charset="0"/>
                  </a:rPr>
                  <a:t>Academic </a:t>
                </a: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effectLst/>
                    <a:latin typeface="LD Elementary" pitchFamily="2" charset="0"/>
                    <a:cs typeface="Arial" pitchFamily="34" charset="0"/>
                  </a:rPr>
                  <a:t>Vocabulary</a:t>
                </a:r>
              </a:p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/>
                  <a:t>Persistence </a:t>
                </a:r>
                <a:r>
                  <a:rPr lang="en-US" dirty="0"/>
                  <a:t>• Central Idea • </a:t>
                </a:r>
                <a:r>
                  <a:rPr lang="en-US" dirty="0" smtClean="0"/>
                  <a:t>Grit </a:t>
                </a:r>
                <a:r>
                  <a:rPr lang="en-US" dirty="0"/>
                  <a:t>• </a:t>
                </a:r>
                <a:r>
                  <a:rPr lang="en-US" dirty="0" smtClean="0"/>
                  <a:t>Growth Mindset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109162207" y="108881506"/>
              <a:ext cx="4526284" cy="2121631"/>
            </a:xfrm>
            <a:prstGeom prst="rect">
              <a:avLst/>
            </a:prstGeom>
            <a:noFill/>
            <a:ln w="57150" cap="rnd" algn="in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Learning </a:t>
              </a:r>
              <a:r>
                <a:rPr lang="en-US" sz="2000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Targets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: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tabLst/>
              </a:pPr>
              <a:endParaRPr kumimoji="0" lang="en-US" sz="1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110524445" y="106569961"/>
              <a:ext cx="3101340" cy="2224240"/>
            </a:xfrm>
            <a:prstGeom prst="rect">
              <a:avLst/>
            </a:prstGeom>
            <a:noFill/>
            <a:ln w="34925" cmpd="thinThick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Standards: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E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ELASEGR13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Arial" pitchFamily="34" charset="0"/>
                  <a:cs typeface="Arial" pitchFamily="34" charset="0"/>
                </a:rPr>
                <a:t>ELASEGR15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Arial" pitchFamily="34" charset="0"/>
                  <a:cs typeface="Arial" pitchFamily="34" charset="0"/>
                </a:rPr>
                <a:t>ELASEGR16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Arial" pitchFamily="34" charset="0"/>
                  <a:cs typeface="Arial" pitchFamily="34" charset="0"/>
                </a:rPr>
                <a:t>ELASEGW2 a-f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 smtClean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7" y="-482405"/>
            <a:ext cx="1005285" cy="1005285"/>
          </a:xfrm>
          <a:prstGeom prst="rect">
            <a:avLst/>
          </a:prstGeom>
        </p:spPr>
      </p:pic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1372306" y="5023741"/>
            <a:ext cx="3030948" cy="334894"/>
          </a:xfrm>
          <a:prstGeom prst="rect">
            <a:avLst/>
          </a:prstGeom>
          <a:noFill/>
          <a:ln w="31750" cap="rnd" algn="in">
            <a:solidFill>
              <a:srgbClr val="6600CC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  <a:latin typeface="LD Elementary" pitchFamily="2" charset="0"/>
                <a:cs typeface="Arial" pitchFamily="34" charset="0"/>
              </a:rPr>
              <a:t>Glance at Assignments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2348" y="-379153"/>
            <a:ext cx="1172367" cy="92333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LD Elementary"/>
              </a:rPr>
              <a:t>Dawn Bland </a:t>
            </a:r>
            <a:r>
              <a:rPr lang="en-US" dirty="0">
                <a:latin typeface="LD Elementary"/>
              </a:rPr>
              <a:t> </a:t>
            </a:r>
            <a:r>
              <a:rPr lang="en-US" dirty="0" smtClean="0">
                <a:latin typeface="LD Elementary"/>
              </a:rPr>
              <a:t> </a:t>
            </a:r>
          </a:p>
          <a:p>
            <a:pPr algn="ctr"/>
            <a:r>
              <a:rPr lang="en-US" dirty="0" smtClean="0">
                <a:latin typeface="LD Elementary"/>
              </a:rPr>
              <a:t>ELA</a:t>
            </a:r>
            <a:endParaRPr lang="en-US" dirty="0">
              <a:latin typeface="LD Elementary"/>
            </a:endParaRP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4AA6AAF-7E4E-49F2-96FB-8A2CA734E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701305"/>
              </p:ext>
            </p:extLst>
          </p:nvPr>
        </p:nvGraphicFramePr>
        <p:xfrm>
          <a:off x="-1143000" y="5358635"/>
          <a:ext cx="8001001" cy="4033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010">
                  <a:extLst>
                    <a:ext uri="{9D8B030D-6E8A-4147-A177-3AD203B41FA5}">
                      <a16:colId xmlns:a16="http://schemas.microsoft.com/office/drawing/2014/main" val="1737708539"/>
                    </a:ext>
                  </a:extLst>
                </a:gridCol>
                <a:gridCol w="1220890">
                  <a:extLst>
                    <a:ext uri="{9D8B030D-6E8A-4147-A177-3AD203B41FA5}">
                      <a16:colId xmlns:a16="http://schemas.microsoft.com/office/drawing/2014/main" val="2793918122"/>
                    </a:ext>
                  </a:extLst>
                </a:gridCol>
                <a:gridCol w="1546459">
                  <a:extLst>
                    <a:ext uri="{9D8B030D-6E8A-4147-A177-3AD203B41FA5}">
                      <a16:colId xmlns:a16="http://schemas.microsoft.com/office/drawing/2014/main" val="258180188"/>
                    </a:ext>
                  </a:extLst>
                </a:gridCol>
                <a:gridCol w="1669217">
                  <a:extLst>
                    <a:ext uri="{9D8B030D-6E8A-4147-A177-3AD203B41FA5}">
                      <a16:colId xmlns:a16="http://schemas.microsoft.com/office/drawing/2014/main" val="3698143392"/>
                    </a:ext>
                  </a:extLst>
                </a:gridCol>
                <a:gridCol w="1142271">
                  <a:extLst>
                    <a:ext uri="{9D8B030D-6E8A-4147-A177-3AD203B41FA5}">
                      <a16:colId xmlns:a16="http://schemas.microsoft.com/office/drawing/2014/main" val="3682790201"/>
                    </a:ext>
                  </a:extLst>
                </a:gridCol>
                <a:gridCol w="1487154">
                  <a:extLst>
                    <a:ext uri="{9D8B030D-6E8A-4147-A177-3AD203B41FA5}">
                      <a16:colId xmlns:a16="http://schemas.microsoft.com/office/drawing/2014/main" val="3392175698"/>
                    </a:ext>
                  </a:extLst>
                </a:gridCol>
              </a:tblGrid>
              <a:tr h="28622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Day</a:t>
                      </a:r>
                    </a:p>
                  </a:txBody>
                  <a:tcPr marL="118018" marR="118018" marT="59009" marB="59009" vert="vert27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Warm-Up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Instructional Block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Classwork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Closing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Homework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619316"/>
                  </a:ext>
                </a:extLst>
              </a:tr>
              <a:tr h="524729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>
                          <a:solidFill>
                            <a:schemeClr val="tx1"/>
                          </a:solidFill>
                        </a:rPr>
                        <a:t>Day 1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Opening</a:t>
                      </a:r>
                    </a:p>
                    <a:p>
                      <a:pPr algn="ctr"/>
                      <a:r>
                        <a:rPr lang="en-US" sz="900" dirty="0" smtClean="0"/>
                        <a:t>Vocabulary</a:t>
                      </a:r>
                      <a:r>
                        <a:rPr lang="en-US" sz="900" baseline="0" dirty="0" smtClean="0"/>
                        <a:t> Review Unit 2A</a:t>
                      </a:r>
                      <a:endParaRPr lang="en-US" sz="9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Personal Narrative/ Character and Theme</a:t>
                      </a:r>
                    </a:p>
                    <a:p>
                      <a:r>
                        <a:rPr lang="en-US" sz="900" baseline="0" dirty="0" smtClean="0"/>
                        <a:t>Unit 2B Vocabulary Quiz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Published copy of Personal Narrative based on your favorite Summer Vacation</a:t>
                      </a:r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Exit ticket</a:t>
                      </a:r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N/A</a:t>
                      </a:r>
                      <a:endParaRPr lang="en-US" sz="9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663330"/>
                  </a:ext>
                </a:extLst>
              </a:tr>
              <a:tr h="608143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2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Vocabulary Review Unit 2B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/>
                        <a:t> </a:t>
                      </a: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Intro to Informative Writing and Informative reading</a:t>
                      </a:r>
                    </a:p>
                    <a:p>
                      <a:endParaRPr lang="en-US" sz="900" dirty="0" smtClean="0"/>
                    </a:p>
                    <a:p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Unit II “What Makes Someone Effective or Successful?”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Discussion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Wizer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Me assignment</a:t>
                      </a: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N/A</a:t>
                      </a:r>
                      <a:endParaRPr lang="en-US" sz="1000" dirty="0"/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753238956"/>
                  </a:ext>
                </a:extLst>
              </a:tr>
              <a:tr h="663752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3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Vocabulary Review Unit 2B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Intro to Informative Writing and Informative reading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Unit II “What Makes Someone Effective or Successful?”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Discussion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Wizer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Me assignment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Exit Ticket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</a:t>
                      </a:r>
                      <a:r>
                        <a:rPr lang="en-US" sz="1000" baseline="0" dirty="0" smtClean="0"/>
                        <a:t> School</a:t>
                      </a:r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581987"/>
                  </a:ext>
                </a:extLst>
              </a:tr>
              <a:tr h="608143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u="none" dirty="0"/>
                        <a:t>Day 4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Study Hall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Informative Writing /Informational Text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Unit II “What Makes Someone Effective or Successful?”</a:t>
                      </a: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N/A</a:t>
                      </a:r>
                      <a:endParaRPr lang="en-US" sz="1000" dirty="0"/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325193647"/>
                  </a:ext>
                </a:extLst>
              </a:tr>
              <a:tr h="663752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5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Learning/Conferences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Learning/Conferences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Learning/Conferences</a:t>
                      </a:r>
                    </a:p>
                    <a:p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Learning/Conferences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N/A</a:t>
                      </a:r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84369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887540" y="3186021"/>
            <a:ext cx="800850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ELAGSE6RI3: </a:t>
            </a:r>
            <a:r>
              <a:rPr lang="en-US" dirty="0"/>
              <a:t>I can analyze in detail how events or ideas are </a:t>
            </a:r>
            <a:r>
              <a:rPr lang="en-US" dirty="0" smtClean="0"/>
              <a:t>introduced</a:t>
            </a:r>
          </a:p>
          <a:p>
            <a:r>
              <a:rPr lang="en-US" b="1" dirty="0" smtClean="0"/>
              <a:t>ELAGSE6RI5:</a:t>
            </a:r>
            <a:r>
              <a:rPr lang="en-US" dirty="0"/>
              <a:t>I can analyze how a sentence, paragraph, chapter, or section contributes to the development of the ideas.</a:t>
            </a:r>
            <a:r>
              <a:rPr lang="en-US" b="1" dirty="0"/>
              <a:t> </a:t>
            </a:r>
          </a:p>
          <a:p>
            <a:r>
              <a:rPr lang="en-US" b="1" dirty="0" smtClean="0"/>
              <a:t>ELAGSE6RI6:</a:t>
            </a:r>
            <a:r>
              <a:rPr lang="en-US" dirty="0"/>
              <a:t>I can determine an author's point of view; I can summarize.</a:t>
            </a:r>
            <a:endParaRPr lang="en-US" b="1" dirty="0" smtClean="0"/>
          </a:p>
          <a:p>
            <a:r>
              <a:rPr lang="en-US" b="1" dirty="0" smtClean="0"/>
              <a:t>ELAGSE6W2 a-f: </a:t>
            </a:r>
            <a:r>
              <a:rPr lang="en-US" dirty="0" smtClean="0"/>
              <a:t>I </a:t>
            </a:r>
            <a:r>
              <a:rPr lang="en-US" dirty="0"/>
              <a:t>can write an informative essay.</a:t>
            </a:r>
            <a:endParaRPr lang="en-US" b="1" dirty="0" smtClean="0"/>
          </a:p>
          <a:p>
            <a:endParaRPr lang="en-US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Grp="1"/>
          </p:cNvGrpSpPr>
          <p:nvPr/>
        </p:nvGrpSpPr>
        <p:grpSpPr bwMode="auto">
          <a:xfrm>
            <a:off x="-2032218" y="-167407"/>
            <a:ext cx="12450201" cy="9329866"/>
            <a:chOff x="106664757" y="105301616"/>
            <a:chExt cx="7063319" cy="9729904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 rot="225489">
              <a:off x="110963556" y="106290003"/>
              <a:ext cx="2560400" cy="4572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Date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08722816" y="105301616"/>
              <a:ext cx="4806539" cy="119778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Week at a Glance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 rot="10800000">
              <a:off x="109912433" y="105366122"/>
              <a:ext cx="3815643" cy="819068"/>
            </a:xfrm>
            <a:prstGeom prst="rect">
              <a:avLst/>
            </a:prstGeom>
            <a:noFill/>
            <a:ln w="9525" algn="in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106664760" y="111213900"/>
              <a:ext cx="7040879" cy="3817620"/>
            </a:xfrm>
            <a:prstGeom prst="flowChartAlternateProcess">
              <a:avLst/>
            </a:prstGeom>
            <a:solidFill>
              <a:schemeClr val="tx1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10101372" y="108032959"/>
              <a:ext cx="3451858" cy="3009901"/>
              <a:chOff x="110101372" y="106827970"/>
              <a:chExt cx="3451858" cy="3009901"/>
            </a:xfrm>
          </p:grpSpPr>
          <p:sp>
            <p:nvSpPr>
              <p:cNvPr id="18" name="Oval 10"/>
              <p:cNvSpPr>
                <a:spLocks noChangeArrowheads="1" noChangeShapeType="1"/>
              </p:cNvSpPr>
              <p:nvPr/>
            </p:nvSpPr>
            <p:spPr bwMode="auto">
              <a:xfrm>
                <a:off x="110154867" y="106957521"/>
                <a:ext cx="1323976" cy="1323976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Oval 11"/>
              <p:cNvSpPr>
                <a:spLocks noChangeArrowheads="1" noChangeShapeType="1"/>
              </p:cNvSpPr>
              <p:nvPr/>
            </p:nvSpPr>
            <p:spPr bwMode="auto">
              <a:xfrm>
                <a:off x="110489992" y="109617367"/>
                <a:ext cx="220504" cy="220504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Oval 12"/>
              <p:cNvSpPr>
                <a:spLocks noChangeArrowheads="1" noChangeShapeType="1"/>
              </p:cNvSpPr>
              <p:nvPr/>
            </p:nvSpPr>
            <p:spPr bwMode="auto">
              <a:xfrm>
                <a:off x="111267232" y="107103721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Oval 13"/>
              <p:cNvSpPr>
                <a:spLocks noChangeArrowheads="1" noChangeShapeType="1"/>
              </p:cNvSpPr>
              <p:nvPr/>
            </p:nvSpPr>
            <p:spPr bwMode="auto">
              <a:xfrm>
                <a:off x="111324380" y="107217066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Oval 14"/>
              <p:cNvSpPr>
                <a:spLocks noChangeArrowheads="1" noChangeShapeType="1"/>
              </p:cNvSpPr>
              <p:nvPr/>
            </p:nvSpPr>
            <p:spPr bwMode="auto">
              <a:xfrm>
                <a:off x="110943382" y="108866319"/>
                <a:ext cx="895350" cy="895352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Oval 15"/>
              <p:cNvSpPr>
                <a:spLocks noChangeArrowheads="1" noChangeShapeType="1"/>
              </p:cNvSpPr>
              <p:nvPr/>
            </p:nvSpPr>
            <p:spPr bwMode="auto">
              <a:xfrm>
                <a:off x="110101372" y="106827970"/>
                <a:ext cx="1323976" cy="1323975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106664760" y="106527599"/>
              <a:ext cx="3806190" cy="2185599"/>
            </a:xfrm>
            <a:prstGeom prst="rect">
              <a:avLst/>
            </a:prstGeom>
            <a:noFill/>
            <a:ln w="22225" algn="in">
              <a:solidFill>
                <a:schemeClr val="tx1"/>
              </a:solidFill>
              <a:prstDash val="lgDashDot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AVID/S</a:t>
              </a:r>
              <a:r>
                <a:rPr lang="en-US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TEM Components used? 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W </a:t>
              </a:r>
              <a:r>
                <a:rPr lang="en-US" sz="1200" dirty="0" smtClean="0"/>
                <a:t>Students </a:t>
              </a:r>
              <a:r>
                <a:rPr lang="en-US" sz="1200" dirty="0"/>
                <a:t>will respond to the hook image using the “I see, I think, I wonder” recording sheet. 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latin typeface="LD Elementary" pitchFamily="2" charset="0"/>
                  <a:cs typeface="Arial" pitchFamily="34" charset="0"/>
                </a:rPr>
                <a:t>I</a:t>
              </a:r>
              <a:r>
                <a:rPr lang="en-US" dirty="0"/>
                <a:t>. </a:t>
              </a:r>
              <a:r>
                <a:rPr lang="en-US" sz="1200" dirty="0"/>
                <a:t>Hook/Mini Lesson: I see, I think, I wonder. </a:t>
              </a:r>
              <a:endParaRPr lang="en-US" sz="1200" b="1" dirty="0" smtClean="0"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C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Group</a:t>
              </a:r>
              <a:r>
                <a:rPr kumimoji="0" lang="en-US" sz="12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 Discussion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LD Elementary" pitchFamily="2" charset="0"/>
                  <a:cs typeface="Arial" pitchFamily="34" charset="0"/>
                </a:rPr>
                <a:t>O </a:t>
              </a:r>
              <a:r>
                <a:rPr lang="en-US" sz="1200" dirty="0" smtClean="0">
                  <a:latin typeface="LD Elementary" pitchFamily="2" charset="0"/>
                  <a:cs typeface="Arial" pitchFamily="34" charset="0"/>
                </a:rPr>
                <a:t>Graphic Organizer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R</a:t>
              </a:r>
              <a:r>
                <a:rPr lang="en-US" sz="1200" dirty="0" smtClean="0"/>
                <a:t>. </a:t>
              </a:r>
              <a:r>
                <a:rPr lang="en-US" sz="1200" dirty="0"/>
                <a:t>World Studies for Georgia Students 6; </a:t>
              </a:r>
              <a:r>
                <a:rPr lang="en-US" sz="1200" dirty="0" err="1"/>
                <a:t>Clairmont</a:t>
              </a:r>
              <a:r>
                <a:rPr lang="en-US" sz="1200" dirty="0"/>
                <a:t> Press. Pages 66-70, Chapter 4: Geography and history of Europe Section; and Glossary. 2. Online research resources. 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106664757" y="108687613"/>
              <a:ext cx="2434593" cy="2609853"/>
              <a:chOff x="106664757" y="108964022"/>
              <a:chExt cx="2434593" cy="2457450"/>
            </a:xfrm>
          </p:grpSpPr>
          <p:sp>
            <p:nvSpPr>
              <p:cNvPr id="16" name="AutoShape 19"/>
              <p:cNvSpPr>
                <a:spLocks noChangeArrowheads="1"/>
              </p:cNvSpPr>
              <p:nvPr/>
            </p:nvSpPr>
            <p:spPr bwMode="auto">
              <a:xfrm>
                <a:off x="106664760" y="108964022"/>
                <a:ext cx="2434590" cy="2457450"/>
              </a:xfrm>
              <a:prstGeom prst="flowChartAlternateProcess">
                <a:avLst/>
              </a:prstGeom>
              <a:solidFill>
                <a:srgbClr val="FFFF00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Text Box 20"/>
              <p:cNvSpPr txBox="1">
                <a:spLocks noChangeArrowheads="1"/>
              </p:cNvSpPr>
              <p:nvPr/>
            </p:nvSpPr>
            <p:spPr bwMode="auto">
              <a:xfrm>
                <a:off x="106664757" y="108998721"/>
                <a:ext cx="2434593" cy="241823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LD Elementary" pitchFamily="2" charset="0"/>
                    <a:cs typeface="Arial" pitchFamily="34" charset="0"/>
                  </a:rPr>
                  <a:t>Academic </a:t>
                </a: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effectLst/>
                    <a:latin typeface="LD Elementary" pitchFamily="2" charset="0"/>
                    <a:cs typeface="Arial" pitchFamily="34" charset="0"/>
                  </a:rPr>
                  <a:t>Vocabulary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/>
                  <a:t>regional• political map • physical map • channel • plain • peninsula continent• Eurasia • geographical • rainforest • canal • desert • gulf • environmental • air pollution• natural resources • location • climate • distribution •trade • impact • population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</p:txBody>
          </p:sp>
        </p:grp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109099351" y="108881506"/>
              <a:ext cx="4589141" cy="2121631"/>
            </a:xfrm>
            <a:prstGeom prst="rect">
              <a:avLst/>
            </a:prstGeom>
            <a:noFill/>
            <a:ln w="57150" cap="rnd" algn="in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Learning </a:t>
              </a:r>
              <a:r>
                <a:rPr lang="en-US" sz="2000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Targets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: </a:t>
              </a: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110459045" y="106491739"/>
              <a:ext cx="3101340" cy="2224240"/>
            </a:xfrm>
            <a:prstGeom prst="rect">
              <a:avLst/>
            </a:prstGeom>
            <a:noFill/>
            <a:ln w="34925" cmpd="thinThick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 smtClean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3" y="-319692"/>
            <a:ext cx="1005285" cy="1005285"/>
          </a:xfrm>
          <a:prstGeom prst="rect">
            <a:avLst/>
          </a:prstGeom>
        </p:spPr>
      </p:pic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2074452" y="5410194"/>
            <a:ext cx="3030948" cy="334894"/>
          </a:xfrm>
          <a:prstGeom prst="rect">
            <a:avLst/>
          </a:prstGeom>
          <a:noFill/>
          <a:ln w="31750" cap="rnd" algn="in">
            <a:solidFill>
              <a:srgbClr val="6600CC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  <a:latin typeface="LD Elementary" pitchFamily="2" charset="0"/>
                <a:cs typeface="Arial" pitchFamily="34" charset="0"/>
              </a:rPr>
              <a:t>Glance at Assignments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707" y="-6766"/>
            <a:ext cx="1904147" cy="646331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LD Elementary"/>
              </a:rPr>
              <a:t>Dawn Bland </a:t>
            </a:r>
            <a:r>
              <a:rPr lang="en-US" dirty="0">
                <a:latin typeface="LD Elementary"/>
              </a:rPr>
              <a:t> </a:t>
            </a:r>
            <a:r>
              <a:rPr lang="en-US" dirty="0" smtClean="0">
                <a:latin typeface="LD Elementary"/>
              </a:rPr>
              <a:t> </a:t>
            </a:r>
          </a:p>
          <a:p>
            <a:pPr algn="ctr"/>
            <a:r>
              <a:rPr lang="en-US" dirty="0" smtClean="0">
                <a:latin typeface="LD Elementary"/>
              </a:rPr>
              <a:t>Social Studies</a:t>
            </a:r>
            <a:endParaRPr lang="en-US" dirty="0">
              <a:latin typeface="LD Elementary"/>
            </a:endParaRP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4AA6AAF-7E4E-49F2-96FB-8A2CA734E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844398"/>
              </p:ext>
            </p:extLst>
          </p:nvPr>
        </p:nvGraphicFramePr>
        <p:xfrm>
          <a:off x="-457200" y="5726602"/>
          <a:ext cx="8153401" cy="3435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06">
                  <a:extLst>
                    <a:ext uri="{9D8B030D-6E8A-4147-A177-3AD203B41FA5}">
                      <a16:colId xmlns:a16="http://schemas.microsoft.com/office/drawing/2014/main" val="1737708539"/>
                    </a:ext>
                  </a:extLst>
                </a:gridCol>
                <a:gridCol w="1528764">
                  <a:extLst>
                    <a:ext uri="{9D8B030D-6E8A-4147-A177-3AD203B41FA5}">
                      <a16:colId xmlns:a16="http://schemas.microsoft.com/office/drawing/2014/main" val="2793918122"/>
                    </a:ext>
                  </a:extLst>
                </a:gridCol>
                <a:gridCol w="1936430">
                  <a:extLst>
                    <a:ext uri="{9D8B030D-6E8A-4147-A177-3AD203B41FA5}">
                      <a16:colId xmlns:a16="http://schemas.microsoft.com/office/drawing/2014/main" val="258180188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3698143392"/>
                    </a:ext>
                  </a:extLst>
                </a:gridCol>
                <a:gridCol w="1128135">
                  <a:extLst>
                    <a:ext uri="{9D8B030D-6E8A-4147-A177-3AD203B41FA5}">
                      <a16:colId xmlns:a16="http://schemas.microsoft.com/office/drawing/2014/main" val="3682790201"/>
                    </a:ext>
                  </a:extLst>
                </a:gridCol>
                <a:gridCol w="1589666">
                  <a:extLst>
                    <a:ext uri="{9D8B030D-6E8A-4147-A177-3AD203B41FA5}">
                      <a16:colId xmlns:a16="http://schemas.microsoft.com/office/drawing/2014/main" val="3392175698"/>
                    </a:ext>
                  </a:extLst>
                </a:gridCol>
              </a:tblGrid>
              <a:tr h="3361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Day</a:t>
                      </a:r>
                    </a:p>
                  </a:txBody>
                  <a:tcPr marL="118018" marR="118018" marT="59009" marB="59009" vert="vert27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Warm-Up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Instructional Block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Classwork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Closing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Homework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619316"/>
                  </a:ext>
                </a:extLst>
              </a:tr>
              <a:tr h="598546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>
                          <a:solidFill>
                            <a:schemeClr val="tx1"/>
                          </a:solidFill>
                        </a:rPr>
                        <a:t>Day 1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“I</a:t>
                      </a:r>
                      <a:r>
                        <a:rPr lang="en-US" sz="900" baseline="0" dirty="0" smtClean="0"/>
                        <a:t> think, I see, I wonder”</a:t>
                      </a:r>
                      <a:endParaRPr lang="en-US" sz="9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/>
                        <a:t>Conflict and Change in Europe</a:t>
                      </a:r>
                      <a:endParaRPr lang="en-US" sz="900" dirty="0" smtClean="0"/>
                    </a:p>
                    <a:p>
                      <a:endParaRPr lang="en-US" sz="9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Conflict</a:t>
                      </a:r>
                      <a:r>
                        <a:rPr lang="en-US" sz="1000" baseline="0" dirty="0" smtClean="0"/>
                        <a:t> and Change in Europe </a:t>
                      </a:r>
                      <a:r>
                        <a:rPr lang="en-US" sz="1000" dirty="0" smtClean="0"/>
                        <a:t>Cloze </a:t>
                      </a:r>
                      <a:r>
                        <a:rPr lang="en-US" sz="1000" dirty="0" smtClean="0"/>
                        <a:t>Notes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Exit ticket</a:t>
                      </a:r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N/A</a:t>
                      </a:r>
                      <a:endParaRPr lang="en-US" sz="9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663330"/>
                  </a:ext>
                </a:extLst>
              </a:tr>
              <a:tr h="516449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2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“I</a:t>
                      </a:r>
                      <a:r>
                        <a:rPr lang="en-US" sz="900" baseline="0" dirty="0" smtClean="0"/>
                        <a:t> think, I see, I wonder”</a:t>
                      </a:r>
                      <a:endParaRPr lang="en-US" sz="9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/>
                        <a:t>Conflict and Change in Europe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Conflict and Change</a:t>
                      </a:r>
                      <a:r>
                        <a:rPr lang="en-US" sz="900" baseline="0" dirty="0" smtClean="0"/>
                        <a:t> in Europe </a:t>
                      </a:r>
                      <a:r>
                        <a:rPr lang="en-US" sz="900" dirty="0" smtClean="0"/>
                        <a:t>Cloze </a:t>
                      </a:r>
                      <a:r>
                        <a:rPr lang="en-US" sz="900" dirty="0" smtClean="0"/>
                        <a:t>Notes</a:t>
                      </a:r>
                    </a:p>
                    <a:p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N/A</a:t>
                      </a:r>
                      <a:endParaRPr lang="en-US" sz="1000" dirty="0"/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753238956"/>
                  </a:ext>
                </a:extLst>
              </a:tr>
              <a:tr h="598546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3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“I</a:t>
                      </a:r>
                      <a:r>
                        <a:rPr lang="en-US" sz="900" baseline="0" dirty="0" smtClean="0"/>
                        <a:t> think, I see, I wonder”</a:t>
                      </a:r>
                      <a:endParaRPr lang="en-US" sz="9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Conflict and Change in </a:t>
                      </a:r>
                      <a:r>
                        <a:rPr lang="en-US" sz="900" baseline="0" dirty="0" smtClean="0"/>
                        <a:t>Europe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Conflict and Change in Europe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Cloze </a:t>
                      </a:r>
                      <a:r>
                        <a:rPr lang="en-US" sz="1000" dirty="0" smtClean="0"/>
                        <a:t>Notes</a:t>
                      </a:r>
                    </a:p>
                    <a:p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N/A</a:t>
                      </a:r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581987"/>
                  </a:ext>
                </a:extLst>
              </a:tr>
              <a:tr h="516449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u="none" dirty="0"/>
                        <a:t>Day 4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“I</a:t>
                      </a:r>
                      <a:r>
                        <a:rPr lang="en-US" sz="900" baseline="0" dirty="0" smtClean="0"/>
                        <a:t> think, I see, I wonder”</a:t>
                      </a:r>
                      <a:endParaRPr lang="en-US" sz="9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Conflict and Change in Europe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Conflict and Change in Europe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Cloze </a:t>
                      </a:r>
                      <a:r>
                        <a:rPr lang="en-US" sz="900" dirty="0" smtClean="0"/>
                        <a:t>Notes</a:t>
                      </a:r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Exit Ticket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N/A</a:t>
                      </a:r>
                      <a:endParaRPr lang="en-US" sz="1000" dirty="0"/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325193647"/>
                  </a:ext>
                </a:extLst>
              </a:tr>
              <a:tr h="700786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5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  <a:p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N/A</a:t>
                      </a:r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84369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534400" y="374307"/>
            <a:ext cx="1955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11/30-12/04/2020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732977" y="690324"/>
            <a:ext cx="1394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LD Elementary" pitchFamily="2" charset="0"/>
                <a:cs typeface="Arial" pitchFamily="34" charset="0"/>
              </a:rPr>
              <a:t>Standards: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930376" y="944854"/>
            <a:ext cx="5459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611988" y="955735"/>
            <a:ext cx="3429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smtClean="0"/>
              <a:t>SS6H3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r>
              <a:rPr lang="en-US" sz="1600" b="1" dirty="0" smtClean="0"/>
              <a:t>SS6G7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r>
              <a:rPr lang="en-US" sz="1600" b="1" dirty="0" smtClean="0"/>
              <a:t>SS6CG3</a:t>
            </a:r>
          </a:p>
          <a:p>
            <a:r>
              <a:rPr lang="en-US" sz="1600" b="1" dirty="0" smtClean="0"/>
              <a:t>SS6E7,8,9</a:t>
            </a:r>
            <a:endParaRPr lang="en-US" sz="1600" b="1" dirty="0"/>
          </a:p>
          <a:p>
            <a:endParaRPr lang="en-US" sz="1600" b="1" dirty="0" smtClean="0"/>
          </a:p>
          <a:p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2976825" y="4387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379153" y="3486737"/>
            <a:ext cx="3429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 WWI developments: Rise of Nazism, German Reunification, Collapse of Soviet Union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20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7183411D63A46B099932C9EA03A2D" ma:contentTypeVersion="13" ma:contentTypeDescription="Create a new document." ma:contentTypeScope="" ma:versionID="8879446c9de975333d617a3acd73e7da">
  <xsd:schema xmlns:xsd="http://www.w3.org/2001/XMLSchema" xmlns:xs="http://www.w3.org/2001/XMLSchema" xmlns:p="http://schemas.microsoft.com/office/2006/metadata/properties" xmlns:ns3="d90ca092-4bec-4e23-aa5f-15e295414dbc" xmlns:ns4="4fe98146-5e1e-4168-b55d-b67a3818c9fb" targetNamespace="http://schemas.microsoft.com/office/2006/metadata/properties" ma:root="true" ma:fieldsID="403060fca5f2d15a3418073e06a037bc" ns3:_="" ns4:_="">
    <xsd:import namespace="d90ca092-4bec-4e23-aa5f-15e295414dbc"/>
    <xsd:import namespace="4fe98146-5e1e-4168-b55d-b67a3818c9f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ca092-4bec-4e23-aa5f-15e295414d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e98146-5e1e-4168-b55d-b67a3818c9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167F30-809A-4DA4-BC32-42E7FFBA31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0A18FF-F83B-4E90-906E-59F0E077D693}">
  <ds:schemaRefs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4fe98146-5e1e-4168-b55d-b67a3818c9fb"/>
    <ds:schemaRef ds:uri="d90ca092-4bec-4e23-aa5f-15e295414dbc"/>
  </ds:schemaRefs>
</ds:datastoreItem>
</file>

<file path=customXml/itemProps3.xml><?xml version="1.0" encoding="utf-8"?>
<ds:datastoreItem xmlns:ds="http://schemas.openxmlformats.org/officeDocument/2006/customXml" ds:itemID="{C52073AC-F1D0-4B7A-9993-8F545032E9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0ca092-4bec-4e23-aa5f-15e295414dbc"/>
    <ds:schemaRef ds:uri="4fe98146-5e1e-4168-b55d-b67a3818c9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21132</TotalTime>
  <Words>489</Words>
  <Application>Microsoft Office PowerPoint</Application>
  <PresentationFormat>On-screen Show (4:3)</PresentationFormat>
  <Paragraphs>147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LD Elementary</vt:lpstr>
      <vt:lpstr>Pineapple Delight</vt:lpstr>
      <vt:lpstr>Symbol</vt:lpstr>
      <vt:lpstr>Times New Roman</vt:lpstr>
      <vt:lpstr>Office Theme</vt:lpstr>
      <vt:lpstr>PowerPoint Presentation</vt:lpstr>
      <vt:lpstr>PowerPoint Presentation</vt:lpstr>
    </vt:vector>
  </TitlesOfParts>
  <Company>Oklahoma City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Megan</dc:creator>
  <cp:lastModifiedBy>Bland, Dawn</cp:lastModifiedBy>
  <cp:revision>80</cp:revision>
  <dcterms:created xsi:type="dcterms:W3CDTF">2014-03-30T01:45:15Z</dcterms:created>
  <dcterms:modified xsi:type="dcterms:W3CDTF">2020-11-29T20:49:36Z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0x0101003737183411D63A46B099932C9EA03A2D</vt:lpwstr>
  </property>
</Properties>
</file>